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68" r:id="rId4"/>
    <p:sldId id="258" r:id="rId5"/>
    <p:sldId id="259" r:id="rId6"/>
    <p:sldId id="270" r:id="rId7"/>
    <p:sldId id="272" r:id="rId8"/>
    <p:sldId id="271" r:id="rId9"/>
    <p:sldId id="274" r:id="rId10"/>
    <p:sldId id="275" r:id="rId11"/>
    <p:sldId id="276" r:id="rId12"/>
    <p:sldId id="273" r:id="rId13"/>
    <p:sldId id="277" r:id="rId14"/>
    <p:sldId id="265" r:id="rId15"/>
    <p:sldId id="266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324" y="-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FBE4-3A77-4CA2-BA80-E18587265330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BE7A-254A-4D57-A9D7-D72074A1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4228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FBE4-3A77-4CA2-BA80-E18587265330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BE7A-254A-4D57-A9D7-D72074A1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6379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FBE4-3A77-4CA2-BA80-E18587265330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BE7A-254A-4D57-A9D7-D72074A1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92993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FBE4-3A77-4CA2-BA80-E18587265330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BE7A-254A-4D57-A9D7-D72074A1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2395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FBE4-3A77-4CA2-BA80-E18587265330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BE7A-254A-4D57-A9D7-D72074A1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2091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FBE4-3A77-4CA2-BA80-E18587265330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BE7A-254A-4D57-A9D7-D72074A1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913238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FBE4-3A77-4CA2-BA80-E18587265330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BE7A-254A-4D57-A9D7-D72074A1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4543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FBE4-3A77-4CA2-BA80-E18587265330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BE7A-254A-4D57-A9D7-D72074A1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1428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FBE4-3A77-4CA2-BA80-E18587265330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BE7A-254A-4D57-A9D7-D72074A1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73247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FBE4-3A77-4CA2-BA80-E18587265330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BE7A-254A-4D57-A9D7-D72074A1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7301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DFBE4-3A77-4CA2-BA80-E18587265330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FBBE7A-254A-4D57-A9D7-D72074A1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64888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BDFBE4-3A77-4CA2-BA80-E18587265330}" type="datetimeFigureOut">
              <a:rPr lang="ko-KR" altLang="en-US" smtClean="0"/>
              <a:t>2018-09-27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BBE7A-254A-4D57-A9D7-D72074A1F1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01589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ko-KR" altLang="en-US" sz="3600" dirty="0" smtClean="0"/>
              <a:t>조선 </a:t>
            </a:r>
            <a:r>
              <a:rPr lang="ko-KR" altLang="en-US" sz="3600" dirty="0" err="1" smtClean="0"/>
              <a:t>공론정치론에</a:t>
            </a:r>
            <a:r>
              <a:rPr lang="ko-KR" altLang="en-US" sz="3600" dirty="0" smtClean="0"/>
              <a:t> 대한 </a:t>
            </a:r>
            <a:r>
              <a:rPr lang="en-US" altLang="ko-KR" sz="3600" dirty="0" smtClean="0"/>
              <a:t/>
            </a:r>
            <a:br>
              <a:rPr lang="en-US" altLang="ko-KR" sz="3600" dirty="0" smtClean="0"/>
            </a:br>
            <a:r>
              <a:rPr lang="ko-KR" altLang="en-US" sz="3600" dirty="0" smtClean="0"/>
              <a:t>비판적 검토와 제안</a:t>
            </a:r>
            <a:endParaRPr lang="ko-KR" altLang="en-US" sz="36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ko-KR" dirty="0" smtClean="0"/>
          </a:p>
          <a:p>
            <a:r>
              <a:rPr lang="ko-KR" altLang="en-US" sz="2400" dirty="0" smtClean="0"/>
              <a:t>김 경 </a:t>
            </a:r>
            <a:r>
              <a:rPr lang="ko-KR" altLang="en-US" sz="2400" dirty="0" err="1" smtClean="0"/>
              <a:t>래</a:t>
            </a:r>
            <a:r>
              <a:rPr lang="ko-KR" altLang="en-US" sz="2400" dirty="0" smtClean="0"/>
              <a:t> </a:t>
            </a:r>
            <a:r>
              <a:rPr lang="en-US" altLang="ko-KR" sz="2400" dirty="0" smtClean="0"/>
              <a:t>(</a:t>
            </a:r>
            <a:r>
              <a:rPr lang="ko-KR" altLang="en-US" sz="2400" dirty="0" smtClean="0"/>
              <a:t>서울대 국사학과</a:t>
            </a:r>
            <a:r>
              <a:rPr lang="en-US" altLang="ko-KR" sz="2400" dirty="0" smtClean="0"/>
              <a:t>)</a:t>
            </a:r>
            <a:endParaRPr lang="ko-KR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24847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공론의 </a:t>
            </a:r>
            <a:r>
              <a:rPr lang="ko-KR" altLang="en-US" dirty="0" err="1" smtClean="0"/>
              <a:t>클리쉐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천하 사람들이 </a:t>
            </a:r>
            <a:r>
              <a:rPr lang="ko-KR" altLang="en-US" dirty="0"/>
              <a:t>똑같이 옳다고 하는 것</a:t>
            </a:r>
            <a:r>
              <a:rPr lang="en-US" altLang="ko-KR" dirty="0"/>
              <a:t>[</a:t>
            </a:r>
            <a:r>
              <a:rPr lang="ko-KR" altLang="en-US" dirty="0" err="1"/>
              <a:t>天下之同是者</a:t>
            </a:r>
            <a:r>
              <a:rPr lang="en-US" altLang="ko-KR" dirty="0"/>
              <a:t>]’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ko-KR" altLang="en-US" dirty="0"/>
              <a:t>천하 만 사람의 입에서 한결 같이 나오는 것</a:t>
            </a:r>
            <a:r>
              <a:rPr lang="en-US" altLang="ko-KR" dirty="0"/>
              <a:t>[</a:t>
            </a:r>
            <a:r>
              <a:rPr lang="ko-KR" altLang="en-US" dirty="0" err="1"/>
              <a:t>天下萬口一辭之</a:t>
            </a:r>
            <a:r>
              <a:rPr lang="en-US" altLang="ko-KR" dirty="0"/>
              <a:t>]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ko-KR" altLang="en-US" dirty="0"/>
              <a:t>사람들이 똑같이 그러하다는 것</a:t>
            </a:r>
            <a:r>
              <a:rPr lang="en-US" altLang="ko-KR" dirty="0"/>
              <a:t>[</a:t>
            </a:r>
            <a:r>
              <a:rPr lang="ko-KR" altLang="en-US" dirty="0" err="1"/>
              <a:t>人心之所同然者</a:t>
            </a:r>
            <a:r>
              <a:rPr lang="en-US" altLang="ko-KR" dirty="0" smtClean="0"/>
              <a:t>]</a:t>
            </a:r>
          </a:p>
          <a:p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82258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생각의 전환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lnSpc>
                <a:spcPct val="170000"/>
              </a:lnSpc>
            </a:pPr>
            <a:r>
              <a:rPr lang="en-US" altLang="ko-KR" b="1" dirty="0"/>
              <a:t>NOT </a:t>
            </a:r>
            <a:r>
              <a:rPr lang="ko-KR" altLang="en-US" b="1" dirty="0"/>
              <a:t>‘모두가 동의한 의견이므로 옳다</a:t>
            </a:r>
            <a:r>
              <a:rPr lang="en-US" altLang="ko-KR" b="1" dirty="0"/>
              <a:t>(</a:t>
            </a:r>
            <a:r>
              <a:rPr lang="ko-KR" altLang="en-US" b="1" dirty="0"/>
              <a:t>다수 → 공론</a:t>
            </a:r>
            <a:r>
              <a:rPr lang="en-US" altLang="ko-KR" b="1" dirty="0"/>
              <a:t>)’ </a:t>
            </a:r>
            <a:endParaRPr lang="en-US" altLang="ko-KR" b="1" dirty="0" smtClean="0"/>
          </a:p>
          <a:p>
            <a:pPr>
              <a:lnSpc>
                <a:spcPct val="170000"/>
              </a:lnSpc>
            </a:pPr>
            <a:r>
              <a:rPr lang="en-US" altLang="ko-KR" b="1" dirty="0" smtClean="0"/>
              <a:t>BUT</a:t>
            </a:r>
            <a:r>
              <a:rPr lang="ko-KR" altLang="en-US" b="1" dirty="0" smtClean="0"/>
              <a:t> </a:t>
            </a:r>
            <a:r>
              <a:rPr lang="en-US" altLang="ko-KR" b="1" dirty="0"/>
              <a:t>‘</a:t>
            </a:r>
            <a:r>
              <a:rPr lang="ko-KR" altLang="en-US" b="1" dirty="0"/>
              <a:t>너무나 옳은 의견이라 모두가 동의할 정도</a:t>
            </a:r>
            <a:r>
              <a:rPr lang="en-US" altLang="ko-KR" b="1" dirty="0"/>
              <a:t>(</a:t>
            </a:r>
            <a:r>
              <a:rPr lang="ko-KR" altLang="en-US" b="1" dirty="0"/>
              <a:t>공론 → 다수</a:t>
            </a:r>
            <a:r>
              <a:rPr lang="en-US" altLang="ko-KR" b="1" dirty="0" smtClean="0"/>
              <a:t>)’</a:t>
            </a:r>
          </a:p>
          <a:p>
            <a:pPr>
              <a:lnSpc>
                <a:spcPct val="170000"/>
              </a:lnSpc>
            </a:pPr>
            <a:endParaRPr lang="ko-KR" altLang="en-US" b="1" dirty="0"/>
          </a:p>
          <a:p>
            <a:pPr>
              <a:lnSpc>
                <a:spcPct val="170000"/>
              </a:lnSpc>
            </a:pPr>
            <a:r>
              <a:rPr lang="ko-KR" altLang="en-US" dirty="0" smtClean="0"/>
              <a:t>大小 </a:t>
            </a:r>
            <a:r>
              <a:rPr lang="ko-KR" altLang="en-US" dirty="0"/>
              <a:t>臣民이 모의하지 않아도 같은 말을 하는 것</a:t>
            </a:r>
            <a:r>
              <a:rPr lang="en-US" altLang="ko-KR" dirty="0"/>
              <a:t>[</a:t>
            </a:r>
            <a:r>
              <a:rPr lang="zh-TW" altLang="en-US" dirty="0"/>
              <a:t>大小臣民 不謀同辭者也</a:t>
            </a:r>
            <a:r>
              <a:rPr lang="en-US" altLang="zh-TW" dirty="0"/>
              <a:t>]</a:t>
            </a:r>
            <a:r>
              <a:rPr lang="zh-TW" altLang="en-US" dirty="0"/>
              <a:t> </a:t>
            </a:r>
          </a:p>
          <a:p>
            <a:endParaRPr lang="ko-KR" altLang="en-US" i="1" dirty="0"/>
          </a:p>
          <a:p>
            <a:pPr>
              <a:lnSpc>
                <a:spcPct val="170000"/>
              </a:lnSpc>
            </a:pPr>
            <a:r>
              <a:rPr lang="ko-KR" altLang="en-US" dirty="0"/>
              <a:t>公하면 하나이고</a:t>
            </a:r>
            <a:r>
              <a:rPr lang="en-US" altLang="ko-KR" dirty="0"/>
              <a:t>, </a:t>
            </a:r>
            <a:r>
              <a:rPr lang="ko-KR" altLang="en-US" dirty="0"/>
              <a:t>사사로우면 만 가지로 다르다</a:t>
            </a:r>
            <a:r>
              <a:rPr lang="en-US" altLang="ko-KR" dirty="0"/>
              <a:t>. </a:t>
            </a:r>
            <a:r>
              <a:rPr lang="ko-KR" altLang="en-US" dirty="0"/>
              <a:t>人心이 사람 얼굴처럼 같지 않은 것은 단지 私心일 뿐이다</a:t>
            </a:r>
            <a:r>
              <a:rPr lang="en-US" altLang="ko-KR" dirty="0" smtClean="0"/>
              <a:t>.(『</a:t>
            </a:r>
            <a:r>
              <a:rPr lang="ko-KR" altLang="en-US" dirty="0" err="1"/>
              <a:t>二程遺書</a:t>
            </a:r>
            <a:r>
              <a:rPr lang="en-US" altLang="ko-KR" dirty="0" smtClean="0"/>
              <a:t>』, </a:t>
            </a:r>
            <a:r>
              <a:rPr lang="en-US" altLang="ko-KR" dirty="0"/>
              <a:t>“</a:t>
            </a:r>
            <a:r>
              <a:rPr lang="ko-KR" altLang="en-US" dirty="0" err="1"/>
              <a:t>公則一</a:t>
            </a:r>
            <a:r>
              <a:rPr lang="ko-KR" altLang="en-US" dirty="0"/>
              <a:t> 私則萬殊 </a:t>
            </a:r>
            <a:r>
              <a:rPr lang="ko-KR" altLang="en-US" dirty="0" err="1"/>
              <a:t>人心不同如面</a:t>
            </a:r>
            <a:r>
              <a:rPr lang="ko-KR" altLang="en-US" dirty="0"/>
              <a:t> 只是私心”</a:t>
            </a:r>
          </a:p>
          <a:p>
            <a:pPr>
              <a:lnSpc>
                <a:spcPct val="170000"/>
              </a:lnSpc>
            </a:pP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1329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 dirty="0"/>
          </a:p>
        </p:txBody>
      </p:sp>
      <p:pic>
        <p:nvPicPr>
          <p:cNvPr id="8" name="내용 개체 틀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060848"/>
            <a:ext cx="8316416" cy="3750794"/>
          </a:xfrm>
        </p:spPr>
      </p:pic>
    </p:spTree>
    <p:extLst>
      <p:ext uri="{BB962C8B-B14F-4D97-AF65-F5344CB8AC3E}">
        <p14:creationId xmlns:p14="http://schemas.microsoft.com/office/powerpoint/2010/main" val="2462314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公心</a:t>
            </a:r>
            <a:r>
              <a:rPr lang="ko-KR" altLang="en-US" dirty="0"/>
              <a:t> → 公論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天理之公</a:t>
            </a:r>
            <a:r>
              <a:rPr lang="ko-KR" altLang="en-US" dirty="0"/>
              <a:t>’과 ‘</a:t>
            </a:r>
            <a:r>
              <a:rPr lang="ko-KR" altLang="en-US" dirty="0" err="1" smtClean="0"/>
              <a:t>人欲之私</a:t>
            </a:r>
            <a:r>
              <a:rPr lang="en-US" altLang="ko-KR" dirty="0" smtClean="0"/>
              <a:t>’</a:t>
            </a:r>
            <a:endParaRPr lang="ko-KR" altLang="en-US" dirty="0"/>
          </a:p>
          <a:p>
            <a:endParaRPr lang="en-US" altLang="ko-KR" dirty="0" smtClean="0"/>
          </a:p>
          <a:p>
            <a:r>
              <a:rPr lang="ko-KR" altLang="en-US" dirty="0" smtClean="0"/>
              <a:t>사대부와 군주 모두에게 요구되는 </a:t>
            </a:r>
            <a:r>
              <a:rPr lang="ko-KR" altLang="en-US" dirty="0" smtClean="0"/>
              <a:t>덕목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재야 </a:t>
            </a:r>
            <a:r>
              <a:rPr lang="ko-KR" altLang="en-US" dirty="0" err="1" smtClean="0"/>
              <a:t>사들의</a:t>
            </a:r>
            <a:r>
              <a:rPr lang="ko-KR" altLang="en-US" dirty="0" smtClean="0"/>
              <a:t> 정치 참여 정당화</a:t>
            </a:r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6979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현대에의 함의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46856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구성원들의 적극적인 정치 참여와 관심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언론의 권한 </a:t>
            </a:r>
            <a:r>
              <a:rPr lang="en-US" altLang="ko-KR" dirty="0" smtClean="0"/>
              <a:t>&amp;</a:t>
            </a:r>
            <a:r>
              <a:rPr lang="ko-KR" altLang="en-US" dirty="0" smtClean="0"/>
              <a:t> 책임감</a:t>
            </a:r>
            <a:r>
              <a:rPr lang="en-US" altLang="ko-KR" dirty="0" smtClean="0"/>
              <a:t>, </a:t>
            </a:r>
          </a:p>
          <a:p>
            <a:pPr marL="0" indent="0"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“</a:t>
            </a:r>
            <a:r>
              <a:rPr lang="ko-KR" altLang="en-US" dirty="0"/>
              <a:t>대간은 공론이 있는 곳</a:t>
            </a:r>
            <a:r>
              <a:rPr lang="en-US" altLang="ko-KR" dirty="0"/>
              <a:t>[</a:t>
            </a:r>
            <a:r>
              <a:rPr lang="ko-KR" altLang="en-US" dirty="0"/>
              <a:t>臺諫</a:t>
            </a:r>
            <a:r>
              <a:rPr lang="en-US" altLang="ko-KR" dirty="0"/>
              <a:t>,</a:t>
            </a:r>
            <a:r>
              <a:rPr lang="ko-KR" altLang="en-US" dirty="0"/>
              <a:t>公論所在</a:t>
            </a:r>
            <a:r>
              <a:rPr lang="en-US" altLang="ko-KR" dirty="0"/>
              <a:t>]”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관계자들의 공공의식과 책임의식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공론의 절대성과 불멸성에 대한 외경</a:t>
            </a:r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endParaRPr lang="en-US" altLang="ko-KR" dirty="0" smtClean="0"/>
          </a:p>
          <a:p>
            <a:pPr marL="0" indent="0">
              <a:buNone/>
            </a:pP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492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감사합니다</a:t>
            </a:r>
            <a:r>
              <a:rPr lang="en-US" altLang="ko-KR" dirty="0"/>
              <a:t>!</a:t>
            </a:r>
            <a:endParaRPr lang="ko-KR" altLang="en-US" dirty="0"/>
          </a:p>
        </p:txBody>
      </p:sp>
      <p:sp>
        <p:nvSpPr>
          <p:cNvPr id="5" name="텍스트 개체 틀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76071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조선의 공론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1392</a:t>
            </a:r>
            <a:r>
              <a:rPr lang="ko-KR" altLang="en-US" dirty="0" smtClean="0"/>
              <a:t>년 태조 즉위 직후 사간원</a:t>
            </a:r>
            <a:r>
              <a:rPr lang="en-US" altLang="ko-KR" dirty="0" smtClean="0"/>
              <a:t>,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dirty="0"/>
              <a:t> </a:t>
            </a:r>
            <a:r>
              <a:rPr lang="en-US" altLang="ko-KR" dirty="0" smtClean="0"/>
              <a:t>“</a:t>
            </a:r>
            <a:r>
              <a:rPr lang="ko-KR" altLang="en-US" dirty="0" smtClean="0"/>
              <a:t>공론은 </a:t>
            </a:r>
            <a:r>
              <a:rPr lang="ko-KR" altLang="en-US" dirty="0"/>
              <a:t>천하 국가의 원기이고</a:t>
            </a:r>
            <a:r>
              <a:rPr lang="en-US" altLang="ko-KR" dirty="0"/>
              <a:t>, </a:t>
            </a:r>
            <a:r>
              <a:rPr lang="ko-KR" altLang="en-US" dirty="0"/>
              <a:t>간쟁은 공론의 뿌리</a:t>
            </a:r>
            <a:r>
              <a:rPr lang="en-US" altLang="ko-KR" dirty="0"/>
              <a:t>[</a:t>
            </a:r>
            <a:r>
              <a:rPr lang="ko-KR" altLang="en-US" dirty="0" err="1"/>
              <a:t>公論者</a:t>
            </a:r>
            <a:r>
              <a:rPr lang="ko-KR" altLang="en-US" dirty="0"/>
              <a:t> </a:t>
            </a:r>
            <a:r>
              <a:rPr lang="ko-KR" altLang="en-US" dirty="0" err="1"/>
              <a:t>天下國家之元氣也</a:t>
            </a:r>
            <a:r>
              <a:rPr lang="ko-KR" altLang="en-US" dirty="0"/>
              <a:t> </a:t>
            </a:r>
            <a:r>
              <a:rPr lang="ko-KR" altLang="en-US" dirty="0" err="1" smtClean="0"/>
              <a:t>諫諍爲公論之根柢</a:t>
            </a:r>
            <a:r>
              <a:rPr lang="en-US" altLang="ko-KR" dirty="0" smtClean="0"/>
              <a:t>]”</a:t>
            </a:r>
            <a:endParaRPr lang="ko-KR" altLang="en-US" dirty="0"/>
          </a:p>
          <a:p>
            <a:endParaRPr lang="en-US" altLang="ko-KR" dirty="0" smtClean="0"/>
          </a:p>
          <a:p>
            <a:pPr>
              <a:lnSpc>
                <a:spcPct val="150000"/>
              </a:lnSpc>
            </a:pPr>
            <a:r>
              <a:rPr lang="en-US" altLang="ko-KR" dirty="0" smtClean="0"/>
              <a:t>1905</a:t>
            </a:r>
            <a:r>
              <a:rPr lang="ko-KR" altLang="en-US" dirty="0" smtClean="0"/>
              <a:t>년 을사조약 </a:t>
            </a:r>
            <a:r>
              <a:rPr lang="ko-KR" altLang="en-US" dirty="0"/>
              <a:t>체결 직후 초야의 한 </a:t>
            </a:r>
            <a:r>
              <a:rPr lang="ko-KR" altLang="en-US" dirty="0" smtClean="0"/>
              <a:t>유생</a:t>
            </a:r>
            <a:r>
              <a:rPr lang="en-US" altLang="ko-KR" dirty="0" smtClean="0"/>
              <a:t>,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dirty="0" smtClean="0"/>
              <a:t>“</a:t>
            </a:r>
            <a:r>
              <a:rPr lang="ko-KR" altLang="en-US" dirty="0" smtClean="0"/>
              <a:t>을사오적의 처벌은 온 </a:t>
            </a:r>
            <a:r>
              <a:rPr lang="ko-KR" altLang="en-US" dirty="0"/>
              <a:t>나라의 공론</a:t>
            </a:r>
            <a:r>
              <a:rPr lang="en-US" altLang="ko-KR" dirty="0"/>
              <a:t>[</a:t>
            </a:r>
            <a:r>
              <a:rPr lang="ko-KR" altLang="en-US" dirty="0"/>
              <a:t>擧國公共之論</a:t>
            </a:r>
            <a:r>
              <a:rPr lang="en-US" altLang="ko-KR" dirty="0" smtClean="0"/>
              <a:t>]”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64573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공론과 공론정치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공론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조선 당대의 용어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 smtClean="0"/>
              <a:t>공론정치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현대 연구자들이 만든 개념어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34919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국사학계의 공론정치론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altLang="ko-KR" dirty="0" smtClean="0"/>
          </a:p>
          <a:p>
            <a:r>
              <a:rPr lang="ko-KR" altLang="en-US" dirty="0" smtClean="0"/>
              <a:t>식민주의 사학의 극복</a:t>
            </a:r>
            <a:r>
              <a:rPr lang="en-US" altLang="ko-KR" dirty="0" smtClean="0"/>
              <a:t>(</a:t>
            </a:r>
            <a:r>
              <a:rPr lang="ko-KR" altLang="en-US" dirty="0" err="1" smtClean="0"/>
              <a:t>정체성론</a:t>
            </a:r>
            <a:r>
              <a:rPr lang="en-US" altLang="ko-KR" dirty="0" smtClean="0"/>
              <a:t>)</a:t>
            </a:r>
            <a:r>
              <a:rPr lang="ko-KR" altLang="en-US" dirty="0" smtClean="0"/>
              <a:t>과 사림정치론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다수의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상달식</a:t>
            </a:r>
            <a:r>
              <a:rPr lang="ko-KR" altLang="en-US" dirty="0" smtClean="0"/>
              <a:t> 정치문화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공론</a:t>
            </a:r>
            <a:r>
              <a:rPr lang="en-US" altLang="ko-KR" dirty="0" smtClean="0"/>
              <a:t>=</a:t>
            </a:r>
            <a:r>
              <a:rPr lang="ko-KR" altLang="en-US" dirty="0" smtClean="0"/>
              <a:t>사림의 의견</a:t>
            </a:r>
            <a:r>
              <a:rPr lang="en-US" altLang="ko-KR" dirty="0" smtClean="0"/>
              <a:t> </a:t>
            </a:r>
          </a:p>
          <a:p>
            <a:endParaRPr lang="en-US" altLang="ko-KR" dirty="0" smtClean="0"/>
          </a:p>
          <a:p>
            <a:r>
              <a:rPr lang="ko-KR" altLang="en-US" dirty="0" smtClean="0"/>
              <a:t>공론정치</a:t>
            </a:r>
            <a:r>
              <a:rPr lang="en-US" altLang="ko-KR" dirty="0" smtClean="0"/>
              <a:t>=</a:t>
            </a:r>
            <a:r>
              <a:rPr lang="ko-KR" altLang="en-US" dirty="0" smtClean="0"/>
              <a:t>사림의 견해를 정책에 반영 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59373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o-KR" altLang="en-US" dirty="0" smtClean="0"/>
              <a:t>사회과학계</a:t>
            </a:r>
            <a:r>
              <a:rPr lang="en-US" altLang="ko-KR" dirty="0" smtClean="0"/>
              <a:t>, </a:t>
            </a:r>
            <a:r>
              <a:rPr lang="ko-KR" altLang="en-US" dirty="0" err="1" smtClean="0"/>
              <a:t>철학계의</a:t>
            </a:r>
            <a:r>
              <a:rPr lang="ko-KR" altLang="en-US" dirty="0" smtClean="0"/>
              <a:t> 공론정치론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en-US" altLang="ko-KR" dirty="0" smtClean="0"/>
          </a:p>
          <a:p>
            <a:r>
              <a:rPr lang="ko-KR" altLang="en-US" dirty="0" err="1" smtClean="0"/>
              <a:t>하버마스의</a:t>
            </a:r>
            <a:r>
              <a:rPr lang="ko-KR" altLang="en-US" dirty="0" smtClean="0"/>
              <a:t> 부르주아 </a:t>
            </a:r>
            <a:r>
              <a:rPr lang="ko-KR" altLang="en-US" dirty="0" err="1" smtClean="0"/>
              <a:t>공론장</a:t>
            </a:r>
            <a:r>
              <a:rPr lang="ko-KR" altLang="en-US" dirty="0" smtClean="0"/>
              <a:t> 연구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심의와 토의</a:t>
            </a:r>
            <a:r>
              <a:rPr lang="en-US" altLang="ko-KR" dirty="0" smtClean="0"/>
              <a:t>,</a:t>
            </a:r>
            <a:r>
              <a:rPr lang="ko-KR" altLang="en-US" dirty="0"/>
              <a:t> </a:t>
            </a:r>
            <a:r>
              <a:rPr lang="ko-KR" altLang="en-US" dirty="0" smtClean="0"/>
              <a:t>논의와 숙의</a:t>
            </a:r>
            <a:endParaRPr lang="en-US" altLang="ko-KR" dirty="0" smtClean="0"/>
          </a:p>
          <a:p>
            <a:pPr marL="0" indent="0">
              <a:buNone/>
            </a:pPr>
            <a:endParaRPr lang="en-US" altLang="ko-KR" dirty="0" smtClean="0"/>
          </a:p>
          <a:p>
            <a:r>
              <a:rPr lang="ko-KR" altLang="en-US" dirty="0" smtClean="0"/>
              <a:t>공론</a:t>
            </a:r>
            <a:r>
              <a:rPr lang="en-US" altLang="ko-KR" dirty="0" smtClean="0"/>
              <a:t>=</a:t>
            </a:r>
            <a:r>
              <a:rPr lang="ko-KR" altLang="en-US" dirty="0" smtClean="0"/>
              <a:t>다수의 공정한 의견</a:t>
            </a:r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smtClean="0"/>
              <a:t>공론정치</a:t>
            </a:r>
            <a:r>
              <a:rPr lang="en-US" altLang="ko-KR" dirty="0" smtClean="0"/>
              <a:t>=</a:t>
            </a:r>
            <a:r>
              <a:rPr lang="ko-KR" altLang="en-US" dirty="0" smtClean="0"/>
              <a:t>심의</a:t>
            </a:r>
            <a:r>
              <a:rPr lang="en-US" altLang="ko-KR" dirty="0"/>
              <a:t>(deliberation</a:t>
            </a:r>
            <a:r>
              <a:rPr lang="en-US" altLang="ko-KR" dirty="0" smtClean="0"/>
              <a:t>)</a:t>
            </a:r>
            <a:r>
              <a:rPr lang="ko-KR" altLang="en-US" dirty="0" smtClean="0"/>
              <a:t>정치</a:t>
            </a:r>
            <a:endParaRPr lang="en-US" altLang="ko-KR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8807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ko-KR" altLang="en-US" dirty="0" smtClean="0"/>
              <a:t>분야별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공론</a:t>
            </a:r>
            <a:r>
              <a:rPr lang="en-US" altLang="ko-KR" dirty="0" smtClean="0"/>
              <a:t>, </a:t>
            </a:r>
            <a:r>
              <a:rPr lang="ko-KR" altLang="en-US" dirty="0" smtClean="0"/>
              <a:t>공론정치 인식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7035224"/>
              </p:ext>
            </p:extLst>
          </p:nvPr>
        </p:nvGraphicFramePr>
        <p:xfrm>
          <a:off x="683568" y="1916832"/>
          <a:ext cx="7560839" cy="4176465"/>
        </p:xfrm>
        <a:graphic>
          <a:graphicData uri="http://schemas.openxmlformats.org/drawingml/2006/table">
            <a:tbl>
              <a:tblPr/>
              <a:tblGrid>
                <a:gridCol w="1188543"/>
                <a:gridCol w="3186148"/>
                <a:gridCol w="3186148"/>
              </a:tblGrid>
              <a:tr h="643351"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구분</a:t>
                      </a:r>
                      <a:endParaRPr lang="ko-KR" altLang="en-US" sz="1400" b="1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국사학계</a:t>
                      </a:r>
                      <a:endParaRPr lang="ko-KR" altLang="en-US" sz="1400" b="1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사회과학계</a:t>
                      </a:r>
                      <a:r>
                        <a:rPr lang="en-US" altLang="ko-KR" sz="1400" b="1" kern="0" spc="-5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(</a:t>
                      </a:r>
                      <a:r>
                        <a:rPr lang="ko-KR" altLang="en-US" sz="1400" b="1" kern="0" spc="-50" dirty="0" err="1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철학계</a:t>
                      </a:r>
                      <a:r>
                        <a:rPr lang="en-US" altLang="ko-KR" sz="1400" b="1" kern="0" spc="-5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)</a:t>
                      </a:r>
                      <a:endParaRPr lang="ko-KR" altLang="en-US" sz="1400" b="1" kern="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43351"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</a:rPr>
                        <a:t>공론</a:t>
                      </a:r>
                      <a:endParaRPr lang="ko-KR" altLang="en-US" sz="1400" b="1" kern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6510" algn="just" fontAlgn="base" latinLnBrk="1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</a:rPr>
                        <a:t>사림의 여론 </a:t>
                      </a:r>
                      <a:endParaRPr lang="ko-KR" altLang="en-US" sz="1400" b="1" kern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6510" algn="just" fontAlgn="base" latinLnBrk="1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</a:rPr>
                        <a:t>다수의 공정한 의견</a:t>
                      </a:r>
                      <a:endParaRPr lang="ko-KR" altLang="en-US" sz="1400" b="1" kern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12060"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</a:rPr>
                        <a:t>공론정치</a:t>
                      </a:r>
                      <a:endParaRPr lang="ko-KR" altLang="en-US" sz="1400" b="1" ker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</a:rPr>
                        <a:t>사림의 여론이 중시되고</a:t>
                      </a:r>
                      <a:r>
                        <a:rPr lang="en-US" altLang="ko-KR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</a:rPr>
                        <a:t>, </a:t>
                      </a: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</a:rPr>
                        <a:t>정책으로 반영되는 정치</a:t>
                      </a:r>
                      <a:endParaRPr lang="ko-KR" altLang="en-US" sz="1400" b="1" kern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</a:rPr>
                        <a:t>정치 주체들 간의 논의와 토론을 통해 올바른 합의에 도달하는 심의 정치</a:t>
                      </a:r>
                      <a:endParaRPr lang="ko-KR" altLang="en-US" sz="1400" b="1" kern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7703"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</a:rPr>
                        <a:t>평가지표</a:t>
                      </a:r>
                      <a:endParaRPr lang="ko-KR" altLang="en-US" sz="1400" b="1" kern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</a:rPr>
                        <a:t>사림의 의견 표출 정도와 그것의 정치적 영향력</a:t>
                      </a:r>
                      <a:endParaRPr lang="ko-KR" altLang="en-US" sz="1400" b="1" kern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fontAlgn="base" latinLnBrk="1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</a:rPr>
                        <a:t>군주와 </a:t>
                      </a:r>
                      <a:r>
                        <a:rPr lang="ko-KR" altLang="en-US" sz="1400" b="1" kern="0" spc="-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</a:rPr>
                        <a:t>신료</a:t>
                      </a: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</a:rPr>
                        <a:t> 등 정치주체들 간의 소통 여부와 활발함 정도</a:t>
                      </a:r>
                      <a:endParaRPr lang="ko-KR" altLang="en-US" sz="1400" b="1" kern="0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7067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주희</a:t>
            </a:r>
            <a:r>
              <a:rPr lang="en-US" altLang="ko-KR" dirty="0" smtClean="0"/>
              <a:t>(1130~1200)</a:t>
            </a:r>
            <a:r>
              <a:rPr lang="ko-KR" altLang="en-US" dirty="0" smtClean="0"/>
              <a:t>의 </a:t>
            </a:r>
            <a:r>
              <a:rPr lang="ko-KR" altLang="en-US" dirty="0" smtClean="0"/>
              <a:t>공론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70000"/>
              </a:lnSpc>
            </a:pPr>
            <a:r>
              <a:rPr lang="ko-KR" altLang="en-US" sz="1600" dirty="0"/>
              <a:t>이른바 국시라 하는 것이 어찌 天理를 따르고</a:t>
            </a:r>
            <a:r>
              <a:rPr lang="en-US" altLang="ko-KR" sz="1600" dirty="0"/>
              <a:t>, </a:t>
            </a:r>
            <a:r>
              <a:rPr lang="ko-KR" altLang="en-US" sz="1600" dirty="0"/>
              <a:t>인심에 부합하여</a:t>
            </a:r>
            <a:r>
              <a:rPr lang="en-US" altLang="ko-KR" sz="1600" dirty="0"/>
              <a:t>, </a:t>
            </a:r>
            <a:r>
              <a:rPr lang="ko-KR" altLang="en-US" sz="1600" dirty="0"/>
              <a:t>천하가 똑같이 옳다고 여기는 것이 아니겠습니까</a:t>
            </a:r>
            <a:r>
              <a:rPr lang="en-US" altLang="ko-KR" sz="1600" dirty="0"/>
              <a:t>? …… (</a:t>
            </a:r>
            <a:r>
              <a:rPr lang="ko-KR" altLang="en-US" sz="1600" dirty="0" err="1"/>
              <a:t>주화론자들이</a:t>
            </a:r>
            <a:r>
              <a:rPr lang="ko-KR" altLang="en-US" sz="1600" dirty="0"/>
              <a:t> 말하는 국시는</a:t>
            </a:r>
            <a:r>
              <a:rPr lang="en-US" altLang="ko-KR" sz="1600" dirty="0"/>
              <a:t>) ‘</a:t>
            </a:r>
            <a:r>
              <a:rPr lang="ko-KR" altLang="en-US" sz="1600" dirty="0"/>
              <a:t>천하가 똑같이 옳다고 하는 것’에 부합하지 않는데도 억지로 천하가 그것을 옳게 여기게 하려는 것입니다</a:t>
            </a:r>
            <a:r>
              <a:rPr lang="en-US" altLang="ko-KR" sz="1600" dirty="0"/>
              <a:t>. …… </a:t>
            </a:r>
            <a:r>
              <a:rPr lang="ko-KR" altLang="en-US" sz="1600" dirty="0"/>
              <a:t>和議와 같은 일이 과연 천리를 따르는 것입니까</a:t>
            </a:r>
            <a:r>
              <a:rPr lang="en-US" altLang="ko-KR" sz="1600" dirty="0"/>
              <a:t>? </a:t>
            </a:r>
            <a:r>
              <a:rPr lang="ko-KR" altLang="en-US" sz="1600" dirty="0"/>
              <a:t>인심에 부합하는 것입니까</a:t>
            </a:r>
            <a:r>
              <a:rPr lang="en-US" altLang="ko-KR" sz="1600" dirty="0"/>
              <a:t>? </a:t>
            </a:r>
            <a:r>
              <a:rPr lang="ko-KR" altLang="en-US" sz="1600" dirty="0"/>
              <a:t>진실로 천리를 따르고 인심에 부합하는 것이라면</a:t>
            </a:r>
            <a:r>
              <a:rPr lang="en-US" altLang="ko-KR" sz="1600" dirty="0"/>
              <a:t>, </a:t>
            </a:r>
            <a:r>
              <a:rPr lang="ko-KR" altLang="en-US" sz="1600" dirty="0"/>
              <a:t>진실로 천하가 똑같이 옳다고 할 것이니 異論이 어디서 생겨나겠습니까</a:t>
            </a:r>
            <a:r>
              <a:rPr lang="en-US" altLang="ko-KR" sz="1600" dirty="0" smtClean="0"/>
              <a:t>?</a:t>
            </a:r>
          </a:p>
          <a:p>
            <a:pPr>
              <a:lnSpc>
                <a:spcPct val="170000"/>
              </a:lnSpc>
            </a:pPr>
            <a:endParaRPr lang="en-US" altLang="ko-KR" sz="1600" dirty="0" smtClean="0"/>
          </a:p>
          <a:p>
            <a:pPr>
              <a:lnSpc>
                <a:spcPct val="170000"/>
              </a:lnSpc>
            </a:pPr>
            <a:r>
              <a:rPr lang="en-US" altLang="ko-KR" sz="1600" dirty="0" smtClean="0"/>
              <a:t>『</a:t>
            </a:r>
            <a:r>
              <a:rPr lang="ko-KR" altLang="en-US" sz="1600" dirty="0"/>
              <a:t>朱子大全 </a:t>
            </a:r>
            <a:r>
              <a:rPr lang="en-US" altLang="ko-KR" sz="1600" dirty="0" smtClean="0"/>
              <a:t>』</a:t>
            </a:r>
            <a:r>
              <a:rPr lang="ko-KR" altLang="en-US" sz="1600" dirty="0" smtClean="0"/>
              <a:t>권</a:t>
            </a:r>
            <a:r>
              <a:rPr lang="en-US" altLang="ko-KR" sz="1600" dirty="0"/>
              <a:t>24, ｢</a:t>
            </a:r>
            <a:r>
              <a:rPr lang="ko-KR" altLang="en-US" sz="1600" dirty="0" err="1"/>
              <a:t>與陳侍郞書</a:t>
            </a:r>
            <a:r>
              <a:rPr lang="en-US" altLang="ko-KR" sz="1600" dirty="0"/>
              <a:t>｣ </a:t>
            </a:r>
            <a:r>
              <a:rPr lang="ko-KR" altLang="en-US" sz="1600" dirty="0"/>
              <a:t>“</a:t>
            </a:r>
            <a:r>
              <a:rPr lang="ko-KR" altLang="en-US" sz="1600" dirty="0" err="1"/>
              <a:t>主夫所謂國是者</a:t>
            </a:r>
            <a:r>
              <a:rPr lang="ko-KR" altLang="en-US" sz="1600" dirty="0"/>
              <a:t> </a:t>
            </a:r>
            <a:r>
              <a:rPr lang="ko-KR" altLang="en-US" sz="1600" dirty="0" err="1"/>
              <a:t>豈不謂夫順天理合人心</a:t>
            </a:r>
            <a:r>
              <a:rPr lang="ko-KR" altLang="en-US" sz="1600" dirty="0"/>
              <a:t> </a:t>
            </a:r>
            <a:r>
              <a:rPr lang="ko-KR" altLang="en-US" sz="1600" dirty="0" err="1"/>
              <a:t>而天下之所同是者耶</a:t>
            </a:r>
            <a:r>
              <a:rPr lang="ko-KR" altLang="en-US" sz="1600" dirty="0"/>
              <a:t> </a:t>
            </a:r>
            <a:r>
              <a:rPr lang="en-US" altLang="ko-KR" sz="1600" dirty="0"/>
              <a:t>…… </a:t>
            </a:r>
            <a:r>
              <a:rPr lang="ko-KR" altLang="en-US" sz="1600" dirty="0" err="1"/>
              <a:t>惟其不合乎天下之所同是</a:t>
            </a:r>
            <a:r>
              <a:rPr lang="ko-KR" altLang="en-US" sz="1600" dirty="0"/>
              <a:t> </a:t>
            </a:r>
            <a:r>
              <a:rPr lang="ko-KR" altLang="en-US" sz="1600" dirty="0" err="1"/>
              <a:t>而彊欲天下之是之也</a:t>
            </a:r>
            <a:r>
              <a:rPr lang="ko-KR" altLang="en-US" sz="1600" dirty="0"/>
              <a:t> </a:t>
            </a:r>
            <a:r>
              <a:rPr lang="en-US" altLang="ko-KR" sz="1600" dirty="0"/>
              <a:t>…… </a:t>
            </a:r>
            <a:r>
              <a:rPr lang="ko-KR" altLang="en-US" sz="1600" dirty="0" err="1"/>
              <a:t>爲若和議之比</a:t>
            </a:r>
            <a:r>
              <a:rPr lang="ko-KR" altLang="en-US" sz="1600" dirty="0"/>
              <a:t> </a:t>
            </a:r>
            <a:r>
              <a:rPr lang="ko-KR" altLang="en-US" sz="1600" dirty="0" err="1"/>
              <a:t>果順乎天理否耶</a:t>
            </a:r>
            <a:r>
              <a:rPr lang="ko-KR" altLang="en-US" sz="1600" dirty="0"/>
              <a:t> </a:t>
            </a:r>
            <a:r>
              <a:rPr lang="ko-KR" altLang="en-US" sz="1600" dirty="0" err="1"/>
              <a:t>合乎人心否耶</a:t>
            </a:r>
            <a:r>
              <a:rPr lang="ko-KR" altLang="en-US" sz="1600" dirty="0"/>
              <a:t> </a:t>
            </a:r>
            <a:r>
              <a:rPr lang="ko-KR" altLang="en-US" sz="1600" dirty="0" err="1"/>
              <a:t>誠順天理合人心</a:t>
            </a:r>
            <a:r>
              <a:rPr lang="ko-KR" altLang="en-US" sz="1600" dirty="0"/>
              <a:t> </a:t>
            </a:r>
            <a:r>
              <a:rPr lang="ko-KR" altLang="en-US" sz="1600" dirty="0" err="1"/>
              <a:t>則固</a:t>
            </a:r>
            <a:r>
              <a:rPr lang="ko-KR" altLang="en-US" sz="1600" dirty="0" err="1">
                <a:solidFill>
                  <a:srgbClr val="FF0000"/>
                </a:solidFill>
              </a:rPr>
              <a:t>天下之所同是</a:t>
            </a:r>
            <a:r>
              <a:rPr lang="ko-KR" altLang="en-US" sz="1600" dirty="0" err="1"/>
              <a:t>也</a:t>
            </a:r>
            <a:r>
              <a:rPr lang="ko-KR" altLang="en-US" sz="1600" dirty="0"/>
              <a:t> </a:t>
            </a:r>
            <a:r>
              <a:rPr lang="ko-KR" altLang="en-US" sz="1600" dirty="0" err="1"/>
              <a:t>異論何自而生乎</a:t>
            </a:r>
            <a:r>
              <a:rPr lang="ko-KR" altLang="en-US" sz="1600" dirty="0"/>
              <a:t> </a:t>
            </a:r>
          </a:p>
          <a:p>
            <a:endParaRPr lang="ko-KR" altLang="en-US" sz="1600" dirty="0"/>
          </a:p>
          <a:p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70740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이이</a:t>
            </a:r>
            <a:r>
              <a:rPr lang="en-US" altLang="ko-KR" dirty="0" smtClean="0"/>
              <a:t>(1536~1584)</a:t>
            </a:r>
            <a:r>
              <a:rPr lang="ko-KR" altLang="en-US" dirty="0" smtClean="0"/>
              <a:t>의 </a:t>
            </a:r>
            <a:r>
              <a:rPr lang="ko-KR" altLang="en-US" dirty="0" smtClean="0"/>
              <a:t>공론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150000"/>
              </a:lnSpc>
            </a:pPr>
            <a:r>
              <a:rPr lang="ko-KR" altLang="en-US" sz="2800" dirty="0" smtClean="0"/>
              <a:t>인심이 </a:t>
            </a:r>
            <a:r>
              <a:rPr lang="ko-KR" altLang="en-US" sz="2800" dirty="0"/>
              <a:t>똑같이 옳다 하는 것을 공론이라 하며</a:t>
            </a:r>
            <a:r>
              <a:rPr lang="en-US" altLang="ko-KR" sz="2800" dirty="0"/>
              <a:t>, </a:t>
            </a:r>
            <a:r>
              <a:rPr lang="ko-KR" altLang="en-US" sz="2800" dirty="0"/>
              <a:t>공론의 소재를 국시라 합니다</a:t>
            </a:r>
            <a:r>
              <a:rPr lang="en-US" altLang="ko-KR" sz="2800" dirty="0"/>
              <a:t>. </a:t>
            </a:r>
            <a:r>
              <a:rPr lang="ko-KR" altLang="en-US" sz="2800" dirty="0"/>
              <a:t>국시란 한 나라의 사람이 의논하지 않고도 똑같이 옳다 하는 것이니</a:t>
            </a:r>
            <a:r>
              <a:rPr lang="en-US" altLang="ko-KR" sz="2800" dirty="0"/>
              <a:t>, </a:t>
            </a:r>
            <a:r>
              <a:rPr lang="ko-KR" altLang="en-US" sz="2800" dirty="0"/>
              <a:t>이익으로 유혹하는 것도</a:t>
            </a:r>
            <a:r>
              <a:rPr lang="en-US" altLang="ko-KR" sz="2800" dirty="0"/>
              <a:t>, </a:t>
            </a:r>
            <a:r>
              <a:rPr lang="ko-KR" altLang="en-US" sz="2800" dirty="0"/>
              <a:t>위엄으로 무섭게 하는 것도 아니며</a:t>
            </a:r>
            <a:r>
              <a:rPr lang="en-US" altLang="ko-KR" sz="2800" dirty="0"/>
              <a:t>, </a:t>
            </a:r>
            <a:r>
              <a:rPr lang="ko-KR" altLang="en-US" sz="2800" dirty="0"/>
              <a:t>삼척동자도 그 옳은 것을 아는 것이 국시입니다</a:t>
            </a:r>
            <a:r>
              <a:rPr lang="en-US" altLang="ko-KR" sz="2800" dirty="0"/>
              <a:t>. </a:t>
            </a:r>
            <a:r>
              <a:rPr lang="ko-KR" altLang="en-US" sz="2800" dirty="0"/>
              <a:t>지금의 이른바 국시라 하는 것은 이와 </a:t>
            </a:r>
            <a:r>
              <a:rPr lang="ko-KR" altLang="en-US" sz="2800" dirty="0" smtClean="0"/>
              <a:t>다릅니다</a:t>
            </a:r>
            <a:endParaRPr lang="en-US" altLang="ko-KR" sz="2800" dirty="0" smtClean="0"/>
          </a:p>
          <a:p>
            <a:pPr>
              <a:lnSpc>
                <a:spcPct val="150000"/>
              </a:lnSpc>
            </a:pPr>
            <a:endParaRPr lang="ko-KR" altLang="en-US" sz="2800" dirty="0"/>
          </a:p>
          <a:p>
            <a:pPr>
              <a:lnSpc>
                <a:spcPct val="150000"/>
              </a:lnSpc>
            </a:pPr>
            <a:r>
              <a:rPr lang="en-US" altLang="ko-KR" sz="2800" dirty="0" smtClean="0"/>
              <a:t>『</a:t>
            </a:r>
            <a:r>
              <a:rPr lang="en-US" altLang="ko-KR" sz="2800" dirty="0" err="1" smtClean="0"/>
              <a:t>栗谷全書</a:t>
            </a:r>
            <a:r>
              <a:rPr lang="en-US" altLang="ko-KR" sz="2800" dirty="0" smtClean="0"/>
              <a:t>』</a:t>
            </a:r>
            <a:r>
              <a:rPr lang="ko-KR" altLang="en-US" sz="2800" dirty="0" smtClean="0"/>
              <a:t>권</a:t>
            </a:r>
            <a:r>
              <a:rPr lang="en-US" altLang="ko-KR" sz="2800" dirty="0" smtClean="0"/>
              <a:t>7, ｢</a:t>
            </a:r>
            <a:r>
              <a:rPr lang="en-US" altLang="ko-KR" sz="2800" dirty="0" err="1" smtClean="0"/>
              <a:t>辭大司諫兼陳洗滌東西疏</a:t>
            </a:r>
            <a:r>
              <a:rPr lang="en-US" altLang="ko-KR" sz="2800" dirty="0" smtClean="0"/>
              <a:t>｣</a:t>
            </a:r>
            <a:r>
              <a:rPr lang="zh-TW" altLang="en-US" sz="2800" dirty="0" smtClean="0">
                <a:solidFill>
                  <a:srgbClr val="FF0000"/>
                </a:solidFill>
              </a:rPr>
              <a:t>人</a:t>
            </a:r>
            <a:r>
              <a:rPr lang="zh-TW" altLang="en-US" sz="2800" dirty="0">
                <a:solidFill>
                  <a:srgbClr val="FF0000"/>
                </a:solidFill>
              </a:rPr>
              <a:t>心之所同然者 謂之公論 </a:t>
            </a:r>
            <a:r>
              <a:rPr lang="zh-TW" altLang="en-US" sz="2800" dirty="0"/>
              <a:t>公論之所在 謂之國是 國是者 一國之人 不謀而同是者</a:t>
            </a:r>
            <a:r>
              <a:rPr lang="zh-TW" altLang="en-US" sz="2800" dirty="0" smtClean="0"/>
              <a:t>也</a:t>
            </a:r>
            <a:r>
              <a:rPr lang="en-US" altLang="zh-TW" sz="2800" dirty="0" smtClean="0"/>
              <a:t>.</a:t>
            </a:r>
            <a:endParaRPr lang="zh-TW" altLang="en-US" sz="2800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1164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공론과 국시</a:t>
            </a:r>
            <a:endParaRPr lang="ko-KR" altLang="en-US" dirty="0"/>
          </a:p>
        </p:txBody>
      </p:sp>
      <p:graphicFrame>
        <p:nvGraphicFramePr>
          <p:cNvPr id="6" name="내용 개체 틀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696120"/>
              </p:ext>
            </p:extLst>
          </p:nvPr>
        </p:nvGraphicFramePr>
        <p:xfrm>
          <a:off x="1259632" y="1700808"/>
          <a:ext cx="6608125" cy="3888432"/>
        </p:xfrm>
        <a:graphic>
          <a:graphicData uri="http://schemas.openxmlformats.org/drawingml/2006/table">
            <a:tbl>
              <a:tblPr/>
              <a:tblGrid>
                <a:gridCol w="1596509"/>
                <a:gridCol w="2439699"/>
                <a:gridCol w="2571917"/>
              </a:tblGrid>
              <a:tr h="648072"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구분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공론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  <a:cs typeface="+mn-cs"/>
                        </a:rPr>
                        <a:t>국시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성격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의견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결정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4351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주체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臣民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군주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방향성</a:t>
                      </a: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上達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下命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이상</a:t>
                      </a:r>
                      <a:r>
                        <a:rPr lang="en-US" altLang="ko-KR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(</a:t>
                      </a: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공론</a:t>
                      </a:r>
                      <a:r>
                        <a:rPr lang="en-US" altLang="ko-KR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=</a:t>
                      </a: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국시</a:t>
                      </a:r>
                      <a:r>
                        <a:rPr lang="en-US" altLang="ko-KR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)</a:t>
                      </a:r>
                      <a:endParaRPr lang="ko-KR" altLang="en-US" sz="1400" b="1" kern="0" spc="-50">
                        <a:solidFill>
                          <a:srgbClr val="000000"/>
                        </a:solidFill>
                        <a:effectLst/>
                        <a:latin typeface="+mn-lt"/>
                        <a:ea typeface="HY신명조"/>
                        <a:cs typeface="+mn-cs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‘</a:t>
                      </a:r>
                      <a:r>
                        <a:rPr lang="ko-KR" altLang="en-US" sz="1400" b="1" kern="0" spc="-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天下之同是者</a:t>
                      </a: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’ 또는 ‘</a:t>
                      </a:r>
                      <a:r>
                        <a:rPr lang="ko-KR" altLang="en-US" sz="1400" b="1" kern="0" spc="-5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人心之所同然者</a:t>
                      </a: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’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현실</a:t>
                      </a:r>
                      <a:r>
                        <a:rPr lang="en-US" altLang="ko-KR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(</a:t>
                      </a: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공론≠국시</a:t>
                      </a:r>
                      <a:r>
                        <a:rPr lang="en-US" altLang="ko-KR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)</a:t>
                      </a:r>
                      <a:endParaRPr lang="ko-KR" altLang="en-US" sz="1400" b="1" kern="0" spc="-50">
                        <a:solidFill>
                          <a:srgbClr val="000000"/>
                        </a:solidFill>
                        <a:effectLst/>
                        <a:latin typeface="+mn-lt"/>
                        <a:ea typeface="HY신명조"/>
                        <a:cs typeface="+mn-cs"/>
                      </a:endParaRPr>
                    </a:p>
                  </a:txBody>
                  <a:tcPr marL="64770" marR="64770" marT="17907" marB="17907" anchor="ctr">
                    <a:lnL>
                      <a:noFill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의견의 개진</a:t>
                      </a:r>
                      <a:r>
                        <a:rPr lang="en-US" altLang="ko-KR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, ‘</a:t>
                      </a:r>
                      <a:r>
                        <a:rPr lang="ko-KR" altLang="en-US" sz="1400" b="1" kern="0" spc="-5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공론’ 대결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6510" algn="ctr" fontAlgn="base" latinLnBrk="0">
                        <a:lnSpc>
                          <a:spcPct val="144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논의</a:t>
                      </a:r>
                      <a:r>
                        <a:rPr lang="en-US" altLang="ko-KR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, </a:t>
                      </a:r>
                      <a:r>
                        <a:rPr lang="ko-KR" altLang="en-US" sz="1400" b="1" kern="0" spc="-5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HY신명조"/>
                          <a:cs typeface="+mn-cs"/>
                        </a:rPr>
                        <a:t>논란의 종결</a:t>
                      </a:r>
                    </a:p>
                  </a:txBody>
                  <a:tcPr marL="64770" marR="64770" marT="17907" marB="17907"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146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292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565</Words>
  <Application>Microsoft Office PowerPoint</Application>
  <PresentationFormat>화면 슬라이드 쇼(4:3)</PresentationFormat>
  <Paragraphs>108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Office 테마</vt:lpstr>
      <vt:lpstr>조선 공론정치론에 대한  비판적 검토와 제안</vt:lpstr>
      <vt:lpstr>조선의 공론</vt:lpstr>
      <vt:lpstr>공론과 공론정치</vt:lpstr>
      <vt:lpstr>국사학계의 공론정치론</vt:lpstr>
      <vt:lpstr>사회과학계, 철학계의 공론정치론</vt:lpstr>
      <vt:lpstr>분야별, 공론, 공론정치 인식</vt:lpstr>
      <vt:lpstr>주희(1130~1200)의 공론</vt:lpstr>
      <vt:lpstr>이이(1536~1584)의 공론</vt:lpstr>
      <vt:lpstr>공론과 국시</vt:lpstr>
      <vt:lpstr>공론의 클리쉐</vt:lpstr>
      <vt:lpstr>생각의 전환</vt:lpstr>
      <vt:lpstr>PowerPoint 프레젠테이션</vt:lpstr>
      <vt:lpstr>公心 → 公論</vt:lpstr>
      <vt:lpstr>현대에의 함의</vt:lpstr>
      <vt:lpstr>감사합니다!</vt:lpstr>
    </vt:vector>
  </TitlesOfParts>
  <Company>LG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조선 공론정치론에 대한 비판적 검토와 제안</dc:title>
  <dc:creator>raymonica</dc:creator>
  <cp:lastModifiedBy>raymonica</cp:lastModifiedBy>
  <cp:revision>51</cp:revision>
  <dcterms:created xsi:type="dcterms:W3CDTF">2018-09-25T22:25:20Z</dcterms:created>
  <dcterms:modified xsi:type="dcterms:W3CDTF">2018-09-26T22:11:35Z</dcterms:modified>
</cp:coreProperties>
</file>